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73" r:id="rId4"/>
  </p:sldMasterIdLst>
  <p:notesMasterIdLst>
    <p:notesMasterId r:id="rId16"/>
  </p:notesMasterIdLst>
  <p:handoutMasterIdLst>
    <p:handoutMasterId r:id="rId17"/>
  </p:handoutMasterIdLst>
  <p:sldIdLst>
    <p:sldId id="282" r:id="rId5"/>
    <p:sldId id="367" r:id="rId6"/>
    <p:sldId id="371" r:id="rId7"/>
    <p:sldId id="372" r:id="rId8"/>
    <p:sldId id="373" r:id="rId9"/>
    <p:sldId id="374" r:id="rId10"/>
    <p:sldId id="375" r:id="rId11"/>
    <p:sldId id="376" r:id="rId12"/>
    <p:sldId id="377" r:id="rId13"/>
    <p:sldId id="361" r:id="rId14"/>
    <p:sldId id="29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376" autoAdjust="0"/>
    <p:restoredTop sz="94631" autoAdjust="0"/>
  </p:normalViewPr>
  <p:slideViewPr>
    <p:cSldViewPr snapToGrid="0">
      <p:cViewPr varScale="1">
        <p:scale>
          <a:sx n="105" d="100"/>
          <a:sy n="105" d="100"/>
        </p:scale>
        <p:origin x="224" y="3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18.10.2024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18.10.2024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54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774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8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043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744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5528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366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3135D97-F9AA-A388-E1B4-ECE7F12BBCFA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5BB5A9B-9CED-D5CF-D4A8-926D285D8FA4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2654BD-FFA4-CA96-39BB-62DFF52FA502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3ED01A2-2919-F757-2177-7C86072A156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8087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628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4FBC968-9BAA-D70D-7F8F-90F000D84498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3860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9259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821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422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53729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2291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9363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10633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792760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31933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89568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57A5B2B-3CAB-2AFA-3049-7D9E3D848E54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9E343E3-2E42-E96C-B95D-66D23B896C03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Надпись 3">
            <a:extLst>
              <a:ext uri="{FF2B5EF4-FFF2-40B4-BE49-F238E27FC236}">
                <a16:creationId xmlns:a16="http://schemas.microsoft.com/office/drawing/2014/main" id="{085A8734-951A-DBBF-567D-12AFE1E7CCF2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8CD8D7F-A998-BCA7-44F5-A75ED617A08C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702D293-F53A-0226-AC4E-352A7B72F2F4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569CE80-2A3F-1910-B378-A4C5CADF004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41455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62" r:id="rId14"/>
    <p:sldLayoutId id="2147483663" r:id="rId15"/>
    <p:sldLayoutId id="2147483658" r:id="rId16"/>
    <p:sldLayoutId id="2147483665" r:id="rId17"/>
    <p:sldLayoutId id="2147483659" r:id="rId18"/>
    <p:sldLayoutId id="2147483660" r:id="rId19"/>
    <p:sldLayoutId id="2147483650" r:id="rId20"/>
    <p:sldLayoutId id="2147483656" r:id="rId21"/>
    <p:sldLayoutId id="2147483657" r:id="rId22"/>
    <p:sldLayoutId id="2147483654" r:id="rId23"/>
    <p:sldLayoutId id="2147483666" r:id="rId24"/>
    <p:sldLayoutId id="2147483667" r:id="rId25"/>
    <p:sldLayoutId id="2147483668" r:id="rId26"/>
    <p:sldLayoutId id="2147483669" r:id="rId27"/>
    <p:sldLayoutId id="2147483670" r:id="rId28"/>
    <p:sldLayoutId id="2147483671" r:id="rId29"/>
    <p:sldLayoutId id="2147483672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>
            <a:normAutofit lnSpcReduction="10000"/>
          </a:bodyPr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6600" y="5214998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80796"/>
            <a:ext cx="11077916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«Өндірістік электроника» пәні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endParaRPr lang="ru-RU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4 –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 (2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бөлім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" y="2638912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48019" y="984279"/>
            <a:ext cx="11735883" cy="1258830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температурасы жоғарылаған сайын ондағы негізгі емес заряд тасымалдаушылардың саны өседі, яғни p-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ауысдағы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J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жылулық ток та өседі. Бұл диод ВАС-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тура және кері тармақтарына өз әсерін тигізеді.</a:t>
            </a:r>
            <a:r>
              <a:rPr lang="ru-KZ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1E103C-9855-DAF1-A9ED-3C072D24A5D4}"/>
              </a:ext>
            </a:extLst>
          </p:cNvPr>
          <p:cNvSpPr txBox="1"/>
          <p:nvPr/>
        </p:nvSpPr>
        <p:spPr>
          <a:xfrm>
            <a:off x="1623061" y="5830614"/>
            <a:ext cx="8874620" cy="3906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 Сурет – Диод ВАС-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ына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темпераутраның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әсері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311EB307-0489-1D84-B1B4-7F8A92D70665}"/>
              </a:ext>
            </a:extLst>
          </p:cNvPr>
          <p:cNvSpPr txBox="1">
            <a:spLocks/>
          </p:cNvSpPr>
          <p:nvPr/>
        </p:nvSpPr>
        <p:spPr>
          <a:xfrm>
            <a:off x="348019" y="121359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4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Диодтың ВАС-</a:t>
            </a:r>
            <a:r>
              <a:rPr lang="kk-KZ" sz="24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ына</a:t>
            </a:r>
            <a:r>
              <a:rPr lang="kk-KZ" sz="24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температураның әсері</a:t>
            </a:r>
            <a:r>
              <a:rPr lang="ru-KZ" sz="240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6E1303-6399-31B8-C468-08B162487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055" y="2530641"/>
            <a:ext cx="5215890" cy="3012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414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330871"/>
            <a:ext cx="11566258" cy="6157648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Түзеткіш диодтар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Төменгі жиілікті айнымалы токты түзетуге арналған, әдетте қуат көздерінде қолданылады. Түзеткіш диодтар кернеудің және ток күшінің жоғары шамаларына арналғандықтан түзеткіш диодтардың p-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ауысуларының ауданы үлкен болады, сәйкесінше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және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мәндері де жоғары болады.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Түзеткіш диодтардың негізгі параметрлеріне мыналарды жатқызуға болады: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тура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орт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max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тура токтың максимал мәнінің орташа мәні, Тура токтың мәні бұл шамадан жоғары болғанда диод қызу әсерінен істен шығады;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тура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берілген тура ток күші мәніндегі p-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ауысудағы тура бағыттағы кернеудің мәні;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kk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br>
              <a:rPr lang="en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</a:br>
            <a:endParaRPr lang="en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algn="ctr"/>
            <a:br>
              <a:rPr lang="en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</a:br>
            <a:endParaRPr lang="en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algn="just"/>
            <a:r>
              <a:rPr lang="en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- J</a:t>
            </a:r>
            <a:r>
              <a:rPr lang="ru-RU" baseline="-25000" dirty="0" err="1">
                <a:solidFill>
                  <a:schemeClr val="tx1"/>
                </a:solidFill>
                <a:effectLst/>
                <a:latin typeface="Times"/>
              </a:rPr>
              <a:t>кері</a:t>
            </a:r>
            <a:r>
              <a:rPr lang="ru-RU" baseline="-25000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–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берілген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кері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бағыттағы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кернеудегі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кері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токтың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мәні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;</a:t>
            </a:r>
          </a:p>
          <a:p>
            <a:pPr algn="just"/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- </a:t>
            </a:r>
            <a:r>
              <a:rPr lang="en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U</a:t>
            </a:r>
            <a:r>
              <a:rPr lang="ru-RU" baseline="-25000" dirty="0" err="1">
                <a:solidFill>
                  <a:schemeClr val="tx1"/>
                </a:solidFill>
                <a:effectLst/>
                <a:latin typeface="Times"/>
              </a:rPr>
              <a:t>кері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–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кері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бағыттағы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рұқсат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етілген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кернеудің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максимал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мәні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,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одан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жоғары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кернеудң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диодтың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тесілуі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орын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алады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;</a:t>
            </a:r>
          </a:p>
          <a:p>
            <a:pPr algn="just"/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-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диодтағы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қуаттың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максимал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мәні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.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kk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C77C3B-12DC-09DB-9FB0-1A951CE95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697" y="3771900"/>
            <a:ext cx="3396403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25742" y="828375"/>
            <a:ext cx="11566258" cy="520124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Импульстік диодтар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Импульстік (уақыт бойынша жылдам өзгеретін) сигналдармен жұмыс істеуге арналған. Импульстік диодтарда ауыстырып-қосудың жоғары жылдамдығына p-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ауысудың ауданын азайтумен қол жеткізуге болады. Бұл кезде сәйкесінше диодтың сиымдылығы да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азаяды.Мұндай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схемаларда диод электрлік кілттің ролін атқарады. Электр кілтінің екі түрлі жағдайы болады: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тұйықталған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en-US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vd</a:t>
            </a:r>
            <a:r>
              <a:rPr lang="en-US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=0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ажыратылған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en-US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vd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 ∞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Берілген кернеудің бағытына қарай диодтар да осындай жағдайларға ие бола алады.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Импульстік диодтардың негізгі сипаттамалары да түзеткіш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диодтардыкіне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ұқсайды. Сонымен қатар, ауыстырып-қосудың жылдамдығын ескеретін басқа да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спецификалық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сипаттамалаыр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болады.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kk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460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71695" y="348315"/>
            <a:ext cx="11566258" cy="2029125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Шоттки диоды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Шоттки диодтарында ауысу аймағы металл-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жартылайөткізгіш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шекарасында іске асырылған. Оны жоғары кедергілі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жартылайөткізгішке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(мысалы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-типті) тозаңдату әдісімен металл қондыру арқылы жүзеге асырады. Металл-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жартылайөткізгіш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шекарасында негізгі заряд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тасмалдаушыларға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кедейленген аймақ пайда болады. Оның ВАС-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симметриялы емес болады.</a:t>
            </a:r>
            <a:endParaRPr lang="kk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F0BBD2-7FDE-F10E-16DA-D2D23C090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614" y="2491741"/>
            <a:ext cx="7456426" cy="21971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CB1A5F9-EB38-71D7-0358-61BF15FD1516}"/>
              </a:ext>
            </a:extLst>
          </p:cNvPr>
          <p:cNvSpPr txBox="1"/>
          <p:nvPr/>
        </p:nvSpPr>
        <p:spPr>
          <a:xfrm>
            <a:off x="1917514" y="4803142"/>
            <a:ext cx="8874620" cy="3906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Сурет – Шоттки диодының ВАС-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</a:t>
            </a:r>
            <a:r>
              <a:rPr lang="ru-KZ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3A056C-3673-EE26-A1B7-308EFEE3E365}"/>
              </a:ext>
            </a:extLst>
          </p:cNvPr>
          <p:cNvSpPr/>
          <p:nvPr/>
        </p:nvSpPr>
        <p:spPr>
          <a:xfrm>
            <a:off x="239230" y="5979961"/>
            <a:ext cx="11566258" cy="704054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Шоттки диодтары ауыстырып-қосуда жоғары жылдамдыққа ие.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751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71695" y="188653"/>
            <a:ext cx="11566258" cy="131585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Варикаптар</a:t>
            </a: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Бұл кері ығысқан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ауысу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негізігндегі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электрлік өзгергіш сиымдылық.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Варикап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сиымдылығы берілген кері бағыттағы кернеуге тәуелді конденсатор ретінде қолданылады.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3A056C-3673-EE26-A1B7-308EFEE3E365}"/>
              </a:ext>
            </a:extLst>
          </p:cNvPr>
          <p:cNvSpPr/>
          <p:nvPr/>
        </p:nvSpPr>
        <p:spPr>
          <a:xfrm>
            <a:off x="239230" y="3580830"/>
            <a:ext cx="11566258" cy="3240347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мұндағы С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нөлдік кернеудегі сиымдылық,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сиымдылықтағы кернеу,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φ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контактілік потенциалдар айырымы,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 1/2 немесе 1/3-ге тең шама (дайындау тәсіліне байланысты).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Варикаптың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негізгі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праметрлері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1) Белгілі бір кері кернеудегі сиымдылық (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,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=5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2) Түйісу коэффициенті: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max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(5 – 8);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3)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Сиымдықытың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температуралық коэффициенті СТК= (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C/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)*100%;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4) Пайдалылығы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X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ш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 мұндағы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Х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варикаптың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реактив кедергісі,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ш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актив шығын кедергісі.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F2F163-016D-966C-337F-EBCD11066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1009" y="2277527"/>
            <a:ext cx="38227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21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5404" y="199882"/>
            <a:ext cx="11566258" cy="648778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Стабилитрондар</a:t>
            </a: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және стабисторлар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Кернеуді тұрақтандыруға арналған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ауысу негізіндегі приборлар.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Стабилитрон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ВАС-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ында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кернеудің өтіп жатқан ток күшіне тәуелсіз учаскесі бар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прибор. Мұндай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участок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стабилитрон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ВАС-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кері тармағында болады және ол диодтың электрлік тесілуінің нәтижесі.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Негізгі параметрлері: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342900" algn="l"/>
              </a:tabLst>
            </a:pP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ұрақ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ru-RU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номин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342900" algn="l"/>
              </a:tabLst>
            </a:pP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ұрақ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тұрақталу кернеуі мәнінің ауытқуы;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342900" algn="l"/>
              </a:tabLst>
            </a:pP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ұрақ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ru-RU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номин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342900" algn="l"/>
              </a:tabLst>
            </a:pP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ұрақ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en-US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342900" algn="l"/>
              </a:tabLst>
            </a:pP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ұрақ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en-US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max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6"/>
              <a:tabLst>
                <a:tab pos="228600" algn="l"/>
                <a:tab pos="342900" algn="l"/>
              </a:tabLst>
            </a:pP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Стабилитронның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жұмыс учаскесіндегі дифференциалдық кедергісі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Rg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=(</a:t>
            </a:r>
            <a:r>
              <a:rPr lang="en-US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en-US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)/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тұрақ.номин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eriod" startAt="6"/>
              <a:tabLst>
                <a:tab pos="228600" algn="l"/>
                <a:tab pos="342900" algn="l"/>
              </a:tabLs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Кернеудің температуралық коэффициенті 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КТК)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Стабистор – кернеуді тұрақтандыруға арналған және тура бағытта жылжытылған диод.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Стабистордың басқа параметрлері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стабилитрондыкімен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ұқсас. Әдетте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стабистрлар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үшін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тұрақ.ном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&lt; 3,2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Олар 3,2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-тан төмен тұрақты кернеу алу үшін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падаланылады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7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498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5404" y="199882"/>
            <a:ext cx="11566258" cy="648778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Туннельдік диодтар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Күшті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леширленген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аймақтың шекарасында туннельдік эффект байқалады. Ол диод ВАС-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тура тармағында кедергісі теріс (нөлден кем)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участоктың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бар болуымен байқалады. Мұндай диодтардың кері тармағы жоқтың қасы, яғни кері кернеудің аз ғана мәнінде туннельдік тесілу байқалады да кері ток бірден күшейеді. Кедергісі теріс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участке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туннельдік диодтарды электр сигналдарын генерациялауға және оларды күшейтуге қолдануға мүмкіндік береді.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 диодтар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 диодтар туннельдік диодтардың бір түрі. Ондағы қоспалардың концентрациясы туннельдік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диодтағыдан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біраз төмен болады. Соның нәтижесінде оның ВАС-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ында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кедергісі теріс учаске болмайды.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Мұндай диодтардың кері тармағы туннельдік тесілу әсерінен электр тогын өткізетін болады. Кері диодтар амплитудалары шамалы 0,3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-қа дейінгі айнымалы сигналдарды түзетуге қолданылады.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8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591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5404" y="199882"/>
            <a:ext cx="11566258" cy="648778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Жартылайөткізгіштік</a:t>
            </a: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диодтарды маркалау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Таңбалама алты элементтен тұрады: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 Д 2 1 7 А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немесе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 С 1 9 1 Е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baseline="30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1  2  3  4  5  6        1  2  3  4   5  6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 –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Диодтың қандай материал түрінен жасалғанын көрсететін әріп немесе сан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немесе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Г –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(германий),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немесе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 –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(кремний),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немесе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 –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GeAs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 –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оның атқару тағайындалуына байланысты диодтың түрін көрсететін әріп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 – диод,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 – стабилитрон,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стабистор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 – варикап,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 –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туннельд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ік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диод.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3,4,5 –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диодтың тағайындалуын және электрлік қасиетін көрсететін сандар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 –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параметрлік топтар бойынша диодтардың бөлінуін көрсететін әріп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9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369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dirty="0">
                <a:solidFill>
                  <a:schemeClr val="bg1"/>
                </a:solidFill>
              </a:rPr>
              <a:t>10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1568469"/>
            <a:ext cx="11341065" cy="3072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indent="450215" algn="just">
              <a:spcAft>
                <a:spcPts val="6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Агаханян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Т.М. Интегральные микросхемы: Учеб. пособие для вузов. – М.: Энергоатомиздат, 2015. – 464с.,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 2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Аринова Н.В.  Основы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электроники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Рабочая программа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, задания и ме­тодические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указания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 к контрольным работам для студентов специальности 050716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«Приборостроение»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заочной формы обучения. ВКГТУ.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Усть-Каменогорск, 2014. –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1с. 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3 Бочаров Л.Н. и др. Расчет электронных устройств на транзисторах / Бочаров Л.Н.,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Жебряков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С.К., Колесников И.Ф. – М.: Энергия, 2012. – 208с., ил. – (Массовая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радиобиблиотека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Вып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963).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4 Забродин Ю.С. Промышленная электроника: Учебник для вузов. – М.: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Высш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Школа, 2011. – 496 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5 Герасимов В.Г., Князев О.М. и др. Основы промышленной электроники. – М.: Высшая школа, 2000.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{1CC594F0-5892-474F-8862-8C8BF6778D8B}tf10001119</Template>
  <TotalTime>0</TotalTime>
  <Words>1084</Words>
  <Application>Microsoft Macintosh PowerPoint</Application>
  <PresentationFormat>Широкоэкранный</PresentationFormat>
  <Paragraphs>103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Corbel</vt:lpstr>
      <vt:lpstr>Gill Sans MT</vt:lpstr>
      <vt:lpstr>Times</vt:lpstr>
      <vt:lpstr>Times New Roman</vt:lpstr>
      <vt:lpstr>Галерея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2024-10-18T08:14:40Z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